
<file path=[Content_Types].xml><?xml version="1.0" encoding="utf-8"?>
<Types xmlns="http://schemas.openxmlformats.org/package/2006/content-types">
  <Default Extension="xml" ContentType="application/xml"/>
  <Default Extension="mp4" ContentType="video/mp4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3"/>
  </p:notesMasterIdLst>
  <p:sldIdLst>
    <p:sldId id="256" r:id="rId2"/>
    <p:sldId id="257" r:id="rId3"/>
    <p:sldId id="259" r:id="rId4"/>
    <p:sldId id="260" r:id="rId5"/>
    <p:sldId id="261" r:id="rId6"/>
    <p:sldId id="262" r:id="rId7"/>
    <p:sldId id="267" r:id="rId8"/>
    <p:sldId id="263" r:id="rId9"/>
    <p:sldId id="264" r:id="rId10"/>
    <p:sldId id="265" r:id="rId11"/>
    <p:sldId id="266" r:id="rId12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3"/>
    <p:restoredTop sz="94692"/>
  </p:normalViewPr>
  <p:slideViewPr>
    <p:cSldViewPr snapToGrid="0" snapToObjects="1">
      <p:cViewPr varScale="1">
        <p:scale>
          <a:sx n="126" d="100"/>
          <a:sy n="126" d="100"/>
        </p:scale>
        <p:origin x="528" y="1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99421667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Shape 1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Shape 1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Shape 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Shape 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Shape 1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Shape 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Shape 1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  <a:endParaRPr lang="en" sz="1000">
              <a:solidFill>
                <a:schemeClr val="dk2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4" Type="http://schemas.openxmlformats.org/officeDocument/2006/relationships/image" Target="../media/image5.jpg"/><Relationship Id="rId5" Type="http://schemas.openxmlformats.org/officeDocument/2006/relationships/image" Target="../media/image6.jp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7.xml"/><Relationship Id="rId5" Type="http://schemas.openxmlformats.org/officeDocument/2006/relationships/image" Target="../media/image1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4800"/>
              <a:t>Group Project 2B:</a:t>
            </a:r>
            <a:r>
              <a:rPr lang="en"/>
              <a:t> Predator-Prey Model</a:t>
            </a:r>
          </a:p>
        </p:txBody>
      </p:sp>
      <p:sp>
        <p:nvSpPr>
          <p:cNvPr id="55" name="Shape 55"/>
          <p:cNvSpPr txBox="1">
            <a:spLocks noGrp="1"/>
          </p:cNvSpPr>
          <p:nvPr>
            <p:ph type="subTitle" idx="1"/>
          </p:nvPr>
        </p:nvSpPr>
        <p:spPr>
          <a:xfrm>
            <a:off x="311700" y="3407300"/>
            <a:ext cx="8520600" cy="792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Lingfei Zhao, Yuan Ji, Melissa Wu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Lotka-Vdterra equations</a:t>
            </a:r>
          </a:p>
        </p:txBody>
      </p:sp>
      <p:sp>
        <p:nvSpPr>
          <p:cNvPr id="113" name="Shape 1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/>
              <a:t>We can use observed minimum and maximum values for fish and shark, respectively, to calculate corresponding parameters needed in Lotka-Vdterra equations with a bit of algebra (not shown)</a:t>
            </a:r>
          </a:p>
          <a:p>
            <a:pPr lvl="0">
              <a:spcBef>
                <a:spcPts val="0"/>
              </a:spcBef>
              <a:buNone/>
            </a:pPr>
            <a:r>
              <a:rPr lang="en" sz="2400"/>
              <a:t>Let x</a:t>
            </a:r>
            <a:r>
              <a:rPr lang="en" sz="2400" baseline="-25000"/>
              <a:t>min</a:t>
            </a:r>
            <a:r>
              <a:rPr lang="en" sz="2400"/>
              <a:t> and x</a:t>
            </a:r>
            <a:r>
              <a:rPr lang="en" sz="2400" baseline="-25000"/>
              <a:t>max</a:t>
            </a:r>
            <a:r>
              <a:rPr lang="en" sz="2400"/>
              <a:t> be the minimum and maximum values for fish population plot, respectively</a:t>
            </a:r>
          </a:p>
          <a:p>
            <a:pPr lvl="0">
              <a:spcBef>
                <a:spcPts val="0"/>
              </a:spcBef>
              <a:buNone/>
            </a:pPr>
            <a:r>
              <a:rPr lang="en" sz="2400"/>
              <a:t>Same for y</a:t>
            </a:r>
            <a:r>
              <a:rPr lang="en" sz="2400" baseline="-25000"/>
              <a:t>min</a:t>
            </a:r>
            <a:r>
              <a:rPr lang="en" sz="2400"/>
              <a:t> and y</a:t>
            </a:r>
            <a:r>
              <a:rPr lang="en" sz="2400" baseline="-25000"/>
              <a:t>max</a:t>
            </a:r>
            <a:r>
              <a:rPr lang="en" sz="2400"/>
              <a:t> for shark population plot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Shape 118" descr="gp2_gfunc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85945" y="3296618"/>
            <a:ext cx="2808050" cy="432959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Shape 1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Lotka-Vdterra equations</a:t>
            </a:r>
          </a:p>
        </p:txBody>
      </p:sp>
      <p:sp>
        <p:nvSpPr>
          <p:cNvPr id="120" name="Shape 1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21" name="Shape 121" descr="gp2_parameters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489531"/>
            <a:ext cx="6100900" cy="307935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Shape 122"/>
          <p:cNvSpPr txBox="1"/>
          <p:nvPr/>
        </p:nvSpPr>
        <p:spPr>
          <a:xfrm>
            <a:off x="6476425" y="1155975"/>
            <a:ext cx="2272800" cy="581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/>
              <a:t>Where</a:t>
            </a:r>
          </a:p>
        </p:txBody>
      </p:sp>
      <p:pic>
        <p:nvPicPr>
          <p:cNvPr id="123" name="Shape 123" descr="gp2_hfunc.JP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22638" y="1875325"/>
            <a:ext cx="2272800" cy="886249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Shape 124"/>
          <p:cNvSpPr txBox="1"/>
          <p:nvPr/>
        </p:nvSpPr>
        <p:spPr>
          <a:xfrm>
            <a:off x="6100475" y="1138875"/>
            <a:ext cx="85500" cy="35715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Introduction</a:t>
            </a:r>
          </a:p>
        </p:txBody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000" dirty="0"/>
              <a:t>Wrote a program that simulated a 2D predator-prey model</a:t>
            </a:r>
          </a:p>
          <a:p>
            <a:pPr lvl="0">
              <a:spcBef>
                <a:spcPts val="0"/>
              </a:spcBef>
              <a:buNone/>
            </a:pPr>
            <a:r>
              <a:rPr lang="en" sz="2000" dirty="0"/>
              <a:t>Parameters:</a:t>
            </a:r>
          </a:p>
          <a:p>
            <a:pPr marL="457200" lvl="0" indent="-381000">
              <a:lnSpc>
                <a:spcPct val="100000"/>
              </a:lnSpc>
              <a:spcBef>
                <a:spcPts val="0"/>
              </a:spcBef>
              <a:buSzPct val="100000"/>
              <a:buChar char="➔"/>
            </a:pPr>
            <a:r>
              <a:rPr lang="en" sz="2000" dirty="0"/>
              <a:t>Initial number of fish</a:t>
            </a:r>
          </a:p>
          <a:p>
            <a:pPr marL="457200" lvl="0" indent="-381000" rtl="0">
              <a:lnSpc>
                <a:spcPct val="100000"/>
              </a:lnSpc>
              <a:spcBef>
                <a:spcPts val="0"/>
              </a:spcBef>
              <a:buSzPct val="100000"/>
              <a:buChar char="➔"/>
            </a:pPr>
            <a:r>
              <a:rPr lang="en" sz="2000" dirty="0"/>
              <a:t>Initial number of sharks</a:t>
            </a:r>
          </a:p>
          <a:p>
            <a:pPr marL="457200" lvl="0" indent="-381000" rtl="0">
              <a:lnSpc>
                <a:spcPct val="100000"/>
              </a:lnSpc>
              <a:spcBef>
                <a:spcPts val="0"/>
              </a:spcBef>
              <a:buSzPct val="100000"/>
              <a:buChar char="➔"/>
            </a:pPr>
            <a:r>
              <a:rPr lang="en" sz="2000" dirty="0"/>
              <a:t>Number of timesteps for fish to procreate</a:t>
            </a:r>
          </a:p>
          <a:p>
            <a:pPr marL="457200" lvl="0" indent="-381000" rtl="0">
              <a:lnSpc>
                <a:spcPct val="100000"/>
              </a:lnSpc>
              <a:spcBef>
                <a:spcPts val="0"/>
              </a:spcBef>
              <a:buSzPct val="100000"/>
              <a:buChar char="➔"/>
            </a:pPr>
            <a:r>
              <a:rPr lang="en" sz="2000" dirty="0"/>
              <a:t>Number of timesteps for shark to procreate</a:t>
            </a:r>
          </a:p>
          <a:p>
            <a:pPr marL="457200" lvl="0" indent="-381000">
              <a:lnSpc>
                <a:spcPct val="100000"/>
              </a:lnSpc>
              <a:spcBef>
                <a:spcPts val="0"/>
              </a:spcBef>
              <a:buSzPct val="100000"/>
              <a:buChar char="➔"/>
            </a:pPr>
            <a:r>
              <a:rPr lang="en" sz="2000" dirty="0"/>
              <a:t>Number of timesteps for shark to starve to death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>
            <a:spLocks noGrp="1"/>
          </p:cNvSpPr>
          <p:nvPr>
            <p:ph type="title"/>
          </p:nvPr>
        </p:nvSpPr>
        <p:spPr>
          <a:xfrm>
            <a:off x="311700" y="341563"/>
            <a:ext cx="8520600" cy="572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Our algorithm</a:t>
            </a:r>
          </a:p>
        </p:txBody>
      </p:sp>
      <p:sp>
        <p:nvSpPr>
          <p:cNvPr id="73" name="Shape 73"/>
          <p:cNvSpPr txBox="1">
            <a:spLocks noGrp="1"/>
          </p:cNvSpPr>
          <p:nvPr>
            <p:ph type="body" idx="1"/>
          </p:nvPr>
        </p:nvSpPr>
        <p:spPr>
          <a:xfrm>
            <a:off x="311700" y="1049013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400" dirty="0"/>
              <a:t>Two </a:t>
            </a:r>
            <a:r>
              <a:rPr lang="en" sz="2400" dirty="0" smtClean="0"/>
              <a:t>di</a:t>
            </a:r>
            <a:r>
              <a:rPr lang="en-US" sz="2400" dirty="0" err="1" smtClean="0"/>
              <a:t>ctionaries</a:t>
            </a:r>
            <a:endParaRPr lang="en" sz="2400" dirty="0"/>
          </a:p>
          <a:p>
            <a:pPr marL="457200" lvl="0" indent="-381000" rtl="0">
              <a:lnSpc>
                <a:spcPct val="100000"/>
              </a:lnSpc>
              <a:spcBef>
                <a:spcPts val="0"/>
              </a:spcBef>
              <a:buSzPct val="100000"/>
              <a:buChar char="-"/>
            </a:pPr>
            <a:r>
              <a:rPr lang="en" sz="2400" dirty="0"/>
              <a:t>Age of the fish at every position (holds age and position)</a:t>
            </a:r>
          </a:p>
          <a:p>
            <a:pPr marL="457200" lvl="0" indent="-381000" rtl="0">
              <a:lnSpc>
                <a:spcPct val="100000"/>
              </a:lnSpc>
              <a:spcBef>
                <a:spcPts val="0"/>
              </a:spcBef>
              <a:buSzPct val="100000"/>
              <a:buChar char="-"/>
            </a:pPr>
            <a:r>
              <a:rPr lang="en" sz="2400" dirty="0"/>
              <a:t>Age of the shark and time since last meal at every position (holds age and position)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400" dirty="0"/>
              <a:t>One grid</a:t>
            </a:r>
          </a:p>
          <a:p>
            <a:pPr marL="457200" lvl="0" indent="-381000">
              <a:lnSpc>
                <a:spcPct val="100000"/>
              </a:lnSpc>
              <a:spcBef>
                <a:spcPts val="0"/>
              </a:spcBef>
              <a:buSzPct val="100000"/>
              <a:buChar char="-"/>
            </a:pPr>
            <a:r>
              <a:rPr lang="en" sz="2400" dirty="0"/>
              <a:t>Presence or absence of fish or shark (1 for fish, -1 for shark, 0 for nothing) at every position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Our algorithm</a:t>
            </a:r>
          </a:p>
        </p:txBody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/>
              <a:t>Update fish directory first, then update shark directory</a:t>
            </a:r>
          </a:p>
          <a:p>
            <a:pPr lvl="0">
              <a:spcBef>
                <a:spcPts val="0"/>
              </a:spcBef>
              <a:buNone/>
            </a:pPr>
            <a:r>
              <a:rPr lang="en" sz="2400"/>
              <a:t>If fish or shark change position, update grid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Initial parameters</a:t>
            </a:r>
          </a:p>
        </p:txBody>
      </p:sp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000" dirty="0"/>
              <a:t>To achieve quasi-periodic state:</a:t>
            </a:r>
          </a:p>
          <a:p>
            <a:pPr marL="457200" lvl="0" indent="-381000" rtl="0">
              <a:lnSpc>
                <a:spcPct val="100000"/>
              </a:lnSpc>
              <a:spcBef>
                <a:spcPts val="0"/>
              </a:spcBef>
              <a:buSzPct val="100000"/>
              <a:buChar char="-"/>
            </a:pPr>
            <a:r>
              <a:rPr lang="en" sz="2000" dirty="0"/>
              <a:t>40 x 40 grid</a:t>
            </a:r>
          </a:p>
          <a:p>
            <a:pPr marL="457200" lvl="0" indent="-381000" rtl="0">
              <a:spcBef>
                <a:spcPts val="0"/>
              </a:spcBef>
              <a:buSzPct val="100000"/>
              <a:buChar char="-"/>
            </a:pPr>
            <a:r>
              <a:rPr lang="en" sz="2000" dirty="0"/>
              <a:t>300 initial fish</a:t>
            </a:r>
          </a:p>
          <a:p>
            <a:pPr marL="457200" lvl="0" indent="-381000" rtl="0">
              <a:spcBef>
                <a:spcPts val="0"/>
              </a:spcBef>
              <a:buSzPct val="100000"/>
              <a:buChar char="-"/>
            </a:pPr>
            <a:r>
              <a:rPr lang="en" sz="2000" dirty="0"/>
              <a:t>20 initial shark</a:t>
            </a:r>
          </a:p>
          <a:p>
            <a:pPr marL="457200" lvl="0" indent="-381000" rtl="0">
              <a:spcBef>
                <a:spcPts val="0"/>
              </a:spcBef>
              <a:buSzPct val="100000"/>
              <a:buChar char="-"/>
            </a:pPr>
            <a:r>
              <a:rPr lang="en" sz="2000" dirty="0"/>
              <a:t>10 step breeding age for fish</a:t>
            </a:r>
          </a:p>
          <a:p>
            <a:pPr marL="457200" lvl="0" indent="-381000" rtl="0">
              <a:spcBef>
                <a:spcPts val="0"/>
              </a:spcBef>
              <a:buSzPct val="100000"/>
              <a:buChar char="-"/>
            </a:pPr>
            <a:r>
              <a:rPr lang="en" sz="2000" dirty="0"/>
              <a:t>20 step breeding age for shark</a:t>
            </a:r>
          </a:p>
          <a:p>
            <a:pPr marL="457200" lvl="0" indent="-381000" rtl="0">
              <a:spcBef>
                <a:spcPts val="0"/>
              </a:spcBef>
              <a:buSzPct val="100000"/>
              <a:buChar char="-"/>
            </a:pPr>
            <a:r>
              <a:rPr lang="en" sz="2000" dirty="0"/>
              <a:t>10 step starvation time for shark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968607" y="1002323"/>
            <a:ext cx="3863693" cy="42728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1800" dirty="0" smtClean="0"/>
              <a:t>Final parameters used: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US" sz="1800" dirty="0" smtClean="0"/>
              <a:t>100 x 100 grid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US" sz="1800" dirty="0" smtClean="0"/>
              <a:t>4000 initial fish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US" sz="1800" dirty="0" smtClean="0"/>
              <a:t>200 initial shark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US" sz="1800" dirty="0" smtClean="0"/>
              <a:t>10 step breeding age for fish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US" sz="1800" dirty="0" smtClean="0"/>
              <a:t>20 step breeding age for shark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US" sz="1800" dirty="0" smtClean="0"/>
              <a:t>10 step starvation time for shark</a:t>
            </a:r>
            <a:endParaRPr lang="en-US" sz="1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Initial parameters</a:t>
            </a:r>
          </a:p>
        </p:txBody>
      </p:sp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 dirty="0" smtClean="0"/>
              <a:t>20:1 </a:t>
            </a:r>
            <a:r>
              <a:rPr lang="en" sz="2400" dirty="0"/>
              <a:t>ratio of fish:shark</a:t>
            </a:r>
          </a:p>
          <a:p>
            <a:pPr lvl="0">
              <a:spcBef>
                <a:spcPts val="0"/>
              </a:spcBef>
              <a:buNone/>
            </a:pPr>
            <a:r>
              <a:rPr lang="en" sz="2400" dirty="0"/>
              <a:t>1:2 ratio of breeding age for </a:t>
            </a:r>
            <a:r>
              <a:rPr lang="en" sz="2400" dirty="0" err="1"/>
              <a:t>fish:shark</a:t>
            </a:r>
            <a:endParaRPr lang="en" sz="2400" dirty="0"/>
          </a:p>
          <a:p>
            <a:pPr lvl="0">
              <a:spcBef>
                <a:spcPts val="0"/>
              </a:spcBef>
              <a:buNone/>
            </a:pPr>
            <a:r>
              <a:rPr lang="en" sz="2400" dirty="0"/>
              <a:t>Otherwise, species might go to </a:t>
            </a:r>
            <a:r>
              <a:rPr lang="en" sz="2400" dirty="0" smtClean="0"/>
              <a:t>extinction (depending on the grid size)</a:t>
            </a:r>
            <a:endParaRPr lang="en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Video</a:t>
            </a:r>
          </a:p>
        </p:txBody>
      </p:sp>
      <p:pic>
        <p:nvPicPr>
          <p:cNvPr id="2" name="animationwithplo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763" y="1588"/>
            <a:ext cx="6858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98" name="Shape 98" descr="population-page-001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270" y="171450"/>
            <a:ext cx="6091833" cy="4568874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Shape 99"/>
          <p:cNvSpPr txBox="1"/>
          <p:nvPr/>
        </p:nvSpPr>
        <p:spPr>
          <a:xfrm>
            <a:off x="6257100" y="1239869"/>
            <a:ext cx="2575200" cy="2751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/>
              <a:t>Fish amplitude is not constant</a:t>
            </a:r>
          </a:p>
          <a:p>
            <a:pPr lvl="0">
              <a:spcBef>
                <a:spcPts val="0"/>
              </a:spcBef>
              <a:buNone/>
            </a:pPr>
            <a:endParaRPr sz="2400"/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Shark plot is phase-shifted a little from fish plot, as expected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Lotka-Vdterra equations</a:t>
            </a:r>
          </a:p>
        </p:txBody>
      </p:sp>
      <p:sp>
        <p:nvSpPr>
          <p:cNvPr id="105" name="Shape 10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06" name="Shape 106" descr="gp2_lotka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9330" y="1446474"/>
            <a:ext cx="4109774" cy="2583775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Shape 107"/>
          <p:cNvSpPr txBox="1"/>
          <p:nvPr/>
        </p:nvSpPr>
        <p:spPr>
          <a:xfrm>
            <a:off x="4784700" y="1446475"/>
            <a:ext cx="3417600" cy="2706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lang="en" sz="2400" dirty="0"/>
          </a:p>
        </p:txBody>
      </p:sp>
      <p:sp>
        <p:nvSpPr>
          <p:cNvPr id="2" name="TextBox 1"/>
          <p:cNvSpPr txBox="1"/>
          <p:nvPr/>
        </p:nvSpPr>
        <p:spPr>
          <a:xfrm>
            <a:off x="6486929" y="2337810"/>
            <a:ext cx="15023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x is fish</a:t>
            </a:r>
          </a:p>
          <a:p>
            <a:endParaRPr lang="en-US" sz="2400" dirty="0"/>
          </a:p>
          <a:p>
            <a:r>
              <a:rPr lang="en-US" sz="2400" dirty="0" smtClean="0"/>
              <a:t>y is shark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92</TotalTime>
  <Words>321</Words>
  <Application>Microsoft Macintosh PowerPoint</Application>
  <PresentationFormat>On-screen Show (16:9)</PresentationFormat>
  <Paragraphs>52</Paragraphs>
  <Slides>11</Slides>
  <Notes>11</Notes>
  <HiddenSlides>0</HiddenSlides>
  <MMClips>1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3" baseType="lpstr">
      <vt:lpstr>Arial</vt:lpstr>
      <vt:lpstr>simple-light-2</vt:lpstr>
      <vt:lpstr>Group Project 2B: Predator-Prey Model</vt:lpstr>
      <vt:lpstr>Introduction</vt:lpstr>
      <vt:lpstr>Our algorithm</vt:lpstr>
      <vt:lpstr>Our algorithm</vt:lpstr>
      <vt:lpstr>Initial parameters</vt:lpstr>
      <vt:lpstr>Initial parameters</vt:lpstr>
      <vt:lpstr>Video</vt:lpstr>
      <vt:lpstr>PowerPoint Presentation</vt:lpstr>
      <vt:lpstr>Lotka-Vdterra equations</vt:lpstr>
      <vt:lpstr>Lotka-Vdterra equations</vt:lpstr>
      <vt:lpstr>Lotka-Vdterra equations</vt:lpstr>
    </vt:vector>
  </TitlesOfParts>
  <LinksUpToDate>false</LinksUpToDate>
  <SharedDoc>false</SharedDoc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Group Project 2B: Predator-Prey Model</dc:title>
  <dc:creator>Melissa Wu</dc:creator>
  <cp:lastModifiedBy>Lingfei Zhao</cp:lastModifiedBy>
  <cp:revision>4</cp:revision>
  <dcterms:modified xsi:type="dcterms:W3CDTF">2017-04-13T13:10:04Z</dcterms:modified>
</cp:coreProperties>
</file>